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8"/>
  </p:notesMasterIdLst>
  <p:sldIdLst>
    <p:sldId id="558" r:id="rId2"/>
    <p:sldId id="557" r:id="rId3"/>
    <p:sldId id="360" r:id="rId4"/>
    <p:sldId id="303" r:id="rId5"/>
    <p:sldId id="397" r:id="rId6"/>
    <p:sldId id="559" r:id="rId7"/>
    <p:sldId id="280" r:id="rId8"/>
    <p:sldId id="321" r:id="rId9"/>
    <p:sldId id="307" r:id="rId10"/>
    <p:sldId id="342" r:id="rId11"/>
    <p:sldId id="299" r:id="rId12"/>
    <p:sldId id="555" r:id="rId13"/>
    <p:sldId id="300" r:id="rId14"/>
    <p:sldId id="556" r:id="rId15"/>
    <p:sldId id="258" r:id="rId16"/>
    <p:sldId id="339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David Jenkins" initials="DJ" lastIdx="1" clrIdx="0">
    <p:extLst/>
  </p:cmAuthor>
  <p:cmAuthor id="2" name="David Jenkins" initials="DJ [2]" lastIdx="1" clrIdx="1">
    <p:extLst/>
  </p:cmAuthor>
  <p:cmAuthor id="3" name="David Jenkins" initials="DJ [3]" lastIdx="1" clrIdx="2">
    <p:extLst/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33333"/>
    <a:srgbClr val="E4E4E4"/>
    <a:srgbClr val="F9C52B"/>
    <a:srgbClr val="FADF82"/>
    <a:srgbClr val="F8BD0B"/>
    <a:srgbClr val="FAFAFA"/>
    <a:srgbClr val="E4F1FE"/>
    <a:srgbClr val="222222"/>
    <a:srgbClr val="0D3921"/>
    <a:srgbClr val="1E824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7143" autoAdjust="0"/>
    <p:restoredTop sz="88049"/>
  </p:normalViewPr>
  <p:slideViewPr>
    <p:cSldViewPr snapToGrid="0">
      <p:cViewPr varScale="1">
        <p:scale>
          <a:sx n="109" d="100"/>
          <a:sy n="109" d="100"/>
        </p:scale>
        <p:origin x="208" y="288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commentAuthors" Target="commentAuthor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tiff>
</file>

<file path=ppt/media/image13.png>
</file>

<file path=ppt/media/image14.png>
</file>

<file path=ppt/media/image15.pn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83EC881-AD3E-48D7-9307-9328B1060499}" type="datetimeFigureOut">
              <a:rPr lang="en-US" smtClean="0"/>
              <a:t>4/28/20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67C5002-F67E-40D5-BE17-5BF3856D71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060929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67C5002-F67E-40D5-BE17-5BF3856D71F7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6255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Similar</a:t>
            </a:r>
            <a:r>
              <a:rPr lang="en-US" baseline="0" dirty="0"/>
              <a:t> to </a:t>
            </a:r>
            <a:r>
              <a:rPr lang="en-US" baseline="0" dirty="0" err="1"/>
              <a:t>ExpressionSet</a:t>
            </a:r>
            <a:endParaRPr lang="en-US" baseline="0" dirty="0"/>
          </a:p>
          <a:p>
            <a:r>
              <a:rPr lang="en-US" baseline="0" dirty="0"/>
              <a:t>More modern, not specifically made for microarray data, just general matrix data with row and column annotations</a:t>
            </a:r>
          </a:p>
          <a:p>
            <a:endParaRPr lang="en-US" baseline="0" dirty="0"/>
          </a:p>
          <a:p>
            <a:r>
              <a:rPr lang="en-US" baseline="0" dirty="0"/>
              <a:t>Can easily extend, MAST extends this object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67C5002-F67E-40D5-BE17-5BF3856D71F7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724301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67C5002-F67E-40D5-BE17-5BF3856D71F7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472587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receptor tyrosine kinase</a:t>
            </a:r>
            <a:r>
              <a:rPr lang="en-US" baseline="0" dirty="0"/>
              <a:t> (RTK)</a:t>
            </a:r>
            <a:endParaRPr lang="en-US" dirty="0"/>
          </a:p>
          <a:p>
            <a:r>
              <a:rPr lang="en-US" dirty="0"/>
              <a:t>epithelial-mesenchymal transition (EMT)</a:t>
            </a:r>
          </a:p>
          <a:p>
            <a:r>
              <a:rPr lang="en-US" dirty="0"/>
              <a:t>apoptosis</a:t>
            </a:r>
            <a:r>
              <a:rPr lang="en-US" baseline="0" dirty="0"/>
              <a:t> signatures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See the tumor evolving over time at a pathway level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Breast</a:t>
            </a:r>
            <a:r>
              <a:rPr lang="en-US" baseline="0" dirty="0"/>
              <a:t> cancer patient treated over more than two years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baseline="0" dirty="0"/>
              <a:t>Tumor tissue sequenced at six </a:t>
            </a:r>
            <a:r>
              <a:rPr lang="en-US" baseline="0" dirty="0" err="1"/>
              <a:t>timepoints</a:t>
            </a:r>
            <a:r>
              <a:rPr lang="en-US" baseline="0" dirty="0"/>
              <a:t> over treatment after different drug </a:t>
            </a:r>
            <a:r>
              <a:rPr lang="en-US" baseline="0" dirty="0" err="1"/>
              <a:t>regimends</a:t>
            </a:r>
            <a:endParaRPr lang="en-US" baseline="0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Increased</a:t>
            </a:r>
            <a:r>
              <a:rPr lang="en-US" baseline="0" dirty="0"/>
              <a:t> cell proliferation after </a:t>
            </a:r>
            <a:r>
              <a:rPr lang="en-US" baseline="0" dirty="0" err="1"/>
              <a:t>taxane</a:t>
            </a:r>
            <a:r>
              <a:rPr lang="en-US" baseline="0" dirty="0"/>
              <a:t> treatment (chemotherapy, inhibits microtubule function)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baseline="0" dirty="0"/>
              <a:t>After 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doxorubicin, </a:t>
            </a:r>
            <a:r>
              <a:rPr lang="en-US" baseline="0" dirty="0"/>
              <a:t>Increase EGFR, IGFR, growth factor receptor activity after (chemotherapy, inhibits transcription via inhibition of topoisomerase II)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after 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carboplatin + gemcitabine treatment</a:t>
            </a:r>
            <a:r>
              <a:rPr lang="en-US" sz="120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Increased anti-apoptosis</a:t>
            </a:r>
            <a:r>
              <a:rPr lang="en-US" sz="120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signaling and decreased bad activity ()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Example of how RNA-</a:t>
            </a:r>
            <a:r>
              <a:rPr lang="en-US" sz="1200" kern="1200" baseline="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Seq</a:t>
            </a:r>
            <a:r>
              <a:rPr lang="en-US" sz="120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of the tumor over time and analysis for pathway activity could inform the choice of drug and help doctors see how the tumor is changing after each treatment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sz="1200" kern="1200" baseline="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Important to mention that these are pleural effusions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White blood cells in these samples? in pleural effusions expect 80%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sz="1200" kern="1200" baseline="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correlation of bulk with combined (average) single cell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if you were to analyze patients together, use hierarchical model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maybe separate plots by individual! clearly explain that we are not comparing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how level of heterogeneity decreases over time might be an interesting measure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67C5002-F67E-40D5-BE17-5BF3856D71F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10379744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Clustering</a:t>
            </a:r>
            <a:r>
              <a:rPr lang="en-US" baseline="0" dirty="0"/>
              <a:t> or classification! But with the noisiness and batch-batch variation, clustering is probably better? See what’s actually in your data, rather than fitting it to expectations.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CDD761E-6AC7-46B9-8FE8-FFB1B5493DFE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428216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B11DB5F-5720-4E17-98FD-881A561C9D57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313842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Similar</a:t>
            </a:r>
            <a:r>
              <a:rPr lang="en-US" baseline="0" dirty="0"/>
              <a:t> to </a:t>
            </a:r>
            <a:r>
              <a:rPr lang="en-US" baseline="0" dirty="0" err="1"/>
              <a:t>ExpressionSet</a:t>
            </a:r>
            <a:endParaRPr lang="en-US" baseline="0" dirty="0"/>
          </a:p>
          <a:p>
            <a:r>
              <a:rPr lang="en-US" baseline="0" dirty="0"/>
              <a:t>More modern, not specifically made for microarray data, just general matrix data with row and column annotations</a:t>
            </a:r>
          </a:p>
          <a:p>
            <a:endParaRPr lang="en-US" baseline="0" dirty="0"/>
          </a:p>
          <a:p>
            <a:r>
              <a:rPr lang="en-US" baseline="0" dirty="0"/>
              <a:t>Can easily extend, MAST extends this object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67C5002-F67E-40D5-BE17-5BF3856D71F7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67743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Similar</a:t>
            </a:r>
            <a:r>
              <a:rPr lang="en-US" baseline="0" dirty="0"/>
              <a:t> to </a:t>
            </a:r>
            <a:r>
              <a:rPr lang="en-US" baseline="0" dirty="0" err="1"/>
              <a:t>ExpressionSet</a:t>
            </a:r>
            <a:endParaRPr lang="en-US" baseline="0" dirty="0"/>
          </a:p>
          <a:p>
            <a:r>
              <a:rPr lang="en-US" baseline="0" dirty="0"/>
              <a:t>More modern, not specifically made for microarray data, just general matrix data with row and column annotations</a:t>
            </a:r>
          </a:p>
          <a:p>
            <a:endParaRPr lang="en-US" baseline="0" dirty="0"/>
          </a:p>
          <a:p>
            <a:r>
              <a:rPr lang="en-US" baseline="0" dirty="0"/>
              <a:t>Can easily extend, MAST extends this object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67C5002-F67E-40D5-BE17-5BF3856D71F7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163573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Similar</a:t>
            </a:r>
            <a:r>
              <a:rPr lang="en-US" baseline="0" dirty="0"/>
              <a:t> to </a:t>
            </a:r>
            <a:r>
              <a:rPr lang="en-US" baseline="0" dirty="0" err="1"/>
              <a:t>ExpressionSet</a:t>
            </a:r>
            <a:endParaRPr lang="en-US" baseline="0" dirty="0"/>
          </a:p>
          <a:p>
            <a:r>
              <a:rPr lang="en-US" baseline="0" dirty="0"/>
              <a:t>More modern, not specifically made for microarray data, just general matrix data with row and column annotations</a:t>
            </a:r>
          </a:p>
          <a:p>
            <a:endParaRPr lang="en-US" baseline="0" dirty="0"/>
          </a:p>
          <a:p>
            <a:r>
              <a:rPr lang="en-US" baseline="0" dirty="0"/>
              <a:t>Can easily extend, MAST extends this object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67C5002-F67E-40D5-BE17-5BF3856D71F7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757437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B11DB5F-5720-4E17-98FD-881A561C9D57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282758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AA9A40-C232-428C-BC32-6856BB0A3683}" type="datetimeFigureOut">
              <a:rPr lang="en-US" smtClean="0"/>
              <a:t>4/28/20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1A78D3-2A53-44C4-BFC7-3FA84D2171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9745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AA9A40-C232-428C-BC32-6856BB0A3683}" type="datetimeFigureOut">
              <a:rPr lang="en-US" smtClean="0"/>
              <a:t>4/28/20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1A78D3-2A53-44C4-BFC7-3FA84D2171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79916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AA9A40-C232-428C-BC32-6856BB0A3683}" type="datetimeFigureOut">
              <a:rPr lang="en-US" smtClean="0"/>
              <a:t>4/28/20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1A78D3-2A53-44C4-BFC7-3FA84D2171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94946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AA9A40-C232-428C-BC32-6856BB0A3683}" type="datetimeFigureOut">
              <a:rPr lang="en-US" smtClean="0"/>
              <a:t>4/28/20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1A78D3-2A53-44C4-BFC7-3FA84D2171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95514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AA9A40-C232-428C-BC32-6856BB0A3683}" type="datetimeFigureOut">
              <a:rPr lang="en-US" smtClean="0"/>
              <a:t>4/28/20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1A78D3-2A53-44C4-BFC7-3FA84D2171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20023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AA9A40-C232-428C-BC32-6856BB0A3683}" type="datetimeFigureOut">
              <a:rPr lang="en-US" smtClean="0"/>
              <a:t>4/28/20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1A78D3-2A53-44C4-BFC7-3FA84D2171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23732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AA9A40-C232-428C-BC32-6856BB0A3683}" type="datetimeFigureOut">
              <a:rPr lang="en-US" smtClean="0"/>
              <a:t>4/28/20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1A78D3-2A53-44C4-BFC7-3FA84D2171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29343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AA9A40-C232-428C-BC32-6856BB0A3683}" type="datetimeFigureOut">
              <a:rPr lang="en-US" smtClean="0"/>
              <a:t>4/28/20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1A78D3-2A53-44C4-BFC7-3FA84D2171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59686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AA9A40-C232-428C-BC32-6856BB0A3683}" type="datetimeFigureOut">
              <a:rPr lang="en-US" smtClean="0"/>
              <a:t>4/28/20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1A78D3-2A53-44C4-BFC7-3FA84D2171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07528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AA9A40-C232-428C-BC32-6856BB0A3683}" type="datetimeFigureOut">
              <a:rPr lang="en-US" smtClean="0"/>
              <a:t>4/28/20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1A78D3-2A53-44C4-BFC7-3FA84D2171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03986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AA9A40-C232-428C-BC32-6856BB0A3683}" type="datetimeFigureOut">
              <a:rPr lang="en-US" smtClean="0"/>
              <a:t>4/28/20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1A78D3-2A53-44C4-BFC7-3FA84D2171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2767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AA9A40-C232-428C-BC32-6856BB0A3683}" type="datetimeFigureOut">
              <a:rPr lang="en-US" smtClean="0"/>
              <a:t>4/28/20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D1A78D3-2A53-44C4-BFC7-3FA84D2171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11941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tif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bioconductor.org/packages/devel/bioc/html/SingleCellExperiment.html" TargetMode="Externa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5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https://lh6.googleusercontent.com/qoAzoOA4VOx0bEHypHDG2QWjXAGQjwrvZ2bdF6H8j5Hqs_bJRBCLWZmaCm9zhQwWys6sG37Hg14TqS4zubnXx9g_a8EHj9Er1ynjA4uQRurIujnuoHU04LNKXm2vcL3IZU3vzOn0">
            <a:extLst>
              <a:ext uri="{FF2B5EF4-FFF2-40B4-BE49-F238E27FC236}">
                <a16:creationId xmlns:a16="http://schemas.microsoft.com/office/drawing/2014/main" id="{5EE47C33-F701-0C4A-90F4-41BBC003D6C3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38958" y="1301856"/>
            <a:ext cx="3919142" cy="53640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46C003F4-76B8-4045-95FF-3E6A37DADA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1222" y="123985"/>
            <a:ext cx="10515600" cy="1177871"/>
          </a:xfrm>
        </p:spPr>
        <p:txBody>
          <a:bodyPr/>
          <a:lstStyle/>
          <a:p>
            <a:pPr algn="ctr"/>
            <a:r>
              <a:rPr lang="en-US" b="1" dirty="0">
                <a:solidFill>
                  <a:srgbClr val="333333"/>
                </a:solidFill>
                <a:latin typeface="Helvetica" charset="0"/>
                <a:ea typeface="Helvetica" charset="0"/>
                <a:cs typeface="Helvetica" charset="0"/>
              </a:rPr>
              <a:t>Heterogeneity</a:t>
            </a:r>
            <a:endParaRPr lang="en-US" dirty="0">
              <a:solidFill>
                <a:srgbClr val="333333"/>
              </a:solidFill>
              <a:latin typeface="Helvetica" charset="0"/>
              <a:ea typeface="Helvetica" charset="0"/>
              <a:cs typeface="Helvetica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1F06AD4-08AD-044A-A361-DCC3127E98A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99388" y="477286"/>
            <a:ext cx="3613382" cy="61886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158078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4E4E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86410"/>
            <a:ext cx="10972800" cy="1077686"/>
          </a:xfrm>
        </p:spPr>
        <p:txBody>
          <a:bodyPr>
            <a:normAutofit/>
          </a:bodyPr>
          <a:lstStyle/>
          <a:p>
            <a:pPr algn="ctr"/>
            <a:r>
              <a:rPr lang="en-US" sz="6000" b="1" dirty="0">
                <a:solidFill>
                  <a:srgbClr val="333333"/>
                </a:solidFill>
                <a:latin typeface="Helvetica" charset="0"/>
                <a:ea typeface="Helvetica" charset="0"/>
                <a:cs typeface="Helvetica" charset="0"/>
              </a:rPr>
              <a:t>Single Cell Toolkit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5032375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333333"/>
                </a:solidFill>
                <a:latin typeface="Helvetica" charset="0"/>
                <a:ea typeface="Helvetica" charset="0"/>
                <a:cs typeface="Helvetica" charset="0"/>
              </a:rPr>
              <a:t>Standard R package </a:t>
            </a:r>
            <a:r>
              <a:rPr lang="en-US" i="1" dirty="0">
                <a:solidFill>
                  <a:srgbClr val="333333"/>
                </a:solidFill>
                <a:latin typeface="Helvetica" charset="0"/>
                <a:ea typeface="Helvetica" charset="0"/>
                <a:cs typeface="Helvetica" charset="0"/>
              </a:rPr>
              <a:t>with</a:t>
            </a:r>
            <a:r>
              <a:rPr lang="en-US" dirty="0">
                <a:solidFill>
                  <a:srgbClr val="333333"/>
                </a:solidFill>
                <a:latin typeface="Helvetica" charset="0"/>
                <a:ea typeface="Helvetica" charset="0"/>
                <a:cs typeface="Helvetica" charset="0"/>
              </a:rPr>
              <a:t> a Shiny toolkit</a:t>
            </a:r>
          </a:p>
          <a:p>
            <a:pPr lvl="2"/>
            <a:endParaRPr lang="en-US" dirty="0">
              <a:solidFill>
                <a:srgbClr val="333333"/>
              </a:solidFill>
              <a:latin typeface="Helvetica" charset="0"/>
              <a:ea typeface="Helvetica" charset="0"/>
              <a:cs typeface="Helvetica" charset="0"/>
            </a:endParaRPr>
          </a:p>
          <a:p>
            <a:r>
              <a:rPr lang="en-US" dirty="0">
                <a:solidFill>
                  <a:srgbClr val="333333"/>
                </a:solidFill>
                <a:latin typeface="Helvetica" charset="0"/>
                <a:ea typeface="Helvetica" charset="0"/>
                <a:cs typeface="Helvetica" charset="0"/>
              </a:rPr>
              <a:t>R functions on top of a </a:t>
            </a:r>
            <a:r>
              <a:rPr lang="en-US" dirty="0" err="1">
                <a:solidFill>
                  <a:srgbClr val="333333"/>
                </a:solidFill>
                <a:latin typeface="Helvetica" charset="0"/>
                <a:ea typeface="Helvetica" charset="0"/>
                <a:cs typeface="Helvetica" charset="0"/>
              </a:rPr>
              <a:t>SingleCellExperiment</a:t>
            </a:r>
            <a:r>
              <a:rPr lang="en-US" dirty="0">
                <a:solidFill>
                  <a:srgbClr val="333333"/>
                </a:solidFill>
                <a:latin typeface="Helvetica" charset="0"/>
                <a:ea typeface="Helvetica" charset="0"/>
                <a:cs typeface="Helvetica" charset="0"/>
              </a:rPr>
              <a:t> (SCE) object</a:t>
            </a:r>
          </a:p>
          <a:p>
            <a:pPr lvl="1"/>
            <a:r>
              <a:rPr lang="en-US" dirty="0">
                <a:solidFill>
                  <a:srgbClr val="333333"/>
                </a:solidFill>
                <a:latin typeface="Helvetica" charset="0"/>
                <a:ea typeface="Helvetica" charset="0"/>
                <a:cs typeface="Helvetica" charset="0"/>
              </a:rPr>
              <a:t>Can download analysis performed in the toolkit and continue on the command line</a:t>
            </a:r>
          </a:p>
          <a:p>
            <a:pPr lvl="2"/>
            <a:endParaRPr lang="en-US" dirty="0">
              <a:solidFill>
                <a:srgbClr val="333333"/>
              </a:solidFill>
              <a:latin typeface="Helvetica" charset="0"/>
              <a:ea typeface="Helvetica" charset="0"/>
              <a:cs typeface="Helvetica" charset="0"/>
            </a:endParaRPr>
          </a:p>
          <a:p>
            <a:r>
              <a:rPr lang="en-US" dirty="0">
                <a:solidFill>
                  <a:srgbClr val="333333"/>
                </a:solidFill>
                <a:latin typeface="Helvetica" charset="0"/>
                <a:ea typeface="Helvetica" charset="0"/>
                <a:cs typeface="Helvetica" charset="0"/>
              </a:rPr>
              <a:t>SCE object can be brought in/out of Shiny at any stage</a:t>
            </a:r>
          </a:p>
          <a:p>
            <a:pPr lvl="1"/>
            <a:r>
              <a:rPr lang="en-US" dirty="0">
                <a:solidFill>
                  <a:srgbClr val="333333"/>
                </a:solidFill>
                <a:latin typeface="Helvetica" charset="0"/>
                <a:ea typeface="Helvetica" charset="0"/>
                <a:cs typeface="Helvetica" charset="0"/>
              </a:rPr>
              <a:t>Great for common tasks: </a:t>
            </a:r>
          </a:p>
          <a:p>
            <a:pPr lvl="2"/>
            <a:r>
              <a:rPr lang="en-US" dirty="0">
                <a:solidFill>
                  <a:srgbClr val="333333"/>
                </a:solidFill>
                <a:latin typeface="Helvetica" charset="0"/>
                <a:ea typeface="Helvetica" charset="0"/>
                <a:cs typeface="Helvetica" charset="0"/>
              </a:rPr>
              <a:t>Interactive clustering/visualization</a:t>
            </a:r>
          </a:p>
          <a:p>
            <a:pPr lvl="2"/>
            <a:r>
              <a:rPr lang="en-US" dirty="0">
                <a:solidFill>
                  <a:srgbClr val="333333"/>
                </a:solidFill>
                <a:latin typeface="Helvetica" charset="0"/>
                <a:ea typeface="Helvetica" charset="0"/>
                <a:cs typeface="Helvetica" charset="0"/>
              </a:rPr>
              <a:t>Differential gene/pathway analysis</a:t>
            </a:r>
          </a:p>
          <a:p>
            <a:pPr lvl="2"/>
            <a:endParaRPr lang="en-US" dirty="0">
              <a:solidFill>
                <a:srgbClr val="333333"/>
              </a:solidFill>
              <a:latin typeface="Helvetica" charset="0"/>
              <a:ea typeface="Helvetica" charset="0"/>
              <a:cs typeface="Helvetica" charset="0"/>
            </a:endParaRPr>
          </a:p>
          <a:p>
            <a:r>
              <a:rPr lang="en-US" dirty="0">
                <a:solidFill>
                  <a:srgbClr val="333333"/>
                </a:solidFill>
                <a:latin typeface="Helvetica" charset="0"/>
                <a:ea typeface="Helvetica" charset="0"/>
                <a:cs typeface="Helvetica" charset="0"/>
              </a:rPr>
              <a:t>(Also works for bulk RNA-</a:t>
            </a:r>
            <a:r>
              <a:rPr lang="en-US" dirty="0" err="1">
                <a:solidFill>
                  <a:srgbClr val="333333"/>
                </a:solidFill>
                <a:latin typeface="Helvetica" charset="0"/>
                <a:ea typeface="Helvetica" charset="0"/>
                <a:cs typeface="Helvetica" charset="0"/>
              </a:rPr>
              <a:t>seq</a:t>
            </a:r>
            <a:r>
              <a:rPr lang="en-US" dirty="0">
                <a:solidFill>
                  <a:srgbClr val="333333"/>
                </a:solidFill>
                <a:latin typeface="Helvetica" charset="0"/>
                <a:ea typeface="Helvetica" charset="0"/>
                <a:cs typeface="Helvetica" charset="0"/>
              </a:rPr>
              <a:t> analysis)</a:t>
            </a:r>
          </a:p>
        </p:txBody>
      </p:sp>
    </p:spTree>
    <p:extLst>
      <p:ext uri="{BB962C8B-B14F-4D97-AF65-F5344CB8AC3E}">
        <p14:creationId xmlns:p14="http://schemas.microsoft.com/office/powerpoint/2010/main" val="90263269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1222" y="123985"/>
            <a:ext cx="10515600" cy="1177871"/>
          </a:xfrm>
        </p:spPr>
        <p:txBody>
          <a:bodyPr/>
          <a:lstStyle/>
          <a:p>
            <a:pPr algn="ctr"/>
            <a:r>
              <a:rPr lang="en-US" b="1">
                <a:solidFill>
                  <a:srgbClr val="333333"/>
                </a:solidFill>
                <a:latin typeface="Open Sans" charset="0"/>
                <a:ea typeface="Open Sans" charset="0"/>
                <a:cs typeface="Open Sans" charset="0"/>
              </a:rPr>
              <a:t>SummarizedExperiment</a:t>
            </a:r>
            <a:endParaRPr lang="en-US" dirty="0">
              <a:solidFill>
                <a:srgbClr val="333333"/>
              </a:solidFill>
            </a:endParaRP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06562" y="1301856"/>
            <a:ext cx="6744920" cy="5424976"/>
          </a:xfrm>
        </p:spPr>
      </p:pic>
    </p:spTree>
    <p:extLst>
      <p:ext uri="{BB962C8B-B14F-4D97-AF65-F5344CB8AC3E}">
        <p14:creationId xmlns:p14="http://schemas.microsoft.com/office/powerpoint/2010/main" val="312807298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FA2B6F3E-F72C-5E41-8042-8E38B019F390}"/>
              </a:ext>
            </a:extLst>
          </p:cNvPr>
          <p:cNvSpPr txBox="1">
            <a:spLocks/>
          </p:cNvSpPr>
          <p:nvPr/>
        </p:nvSpPr>
        <p:spPr>
          <a:xfrm>
            <a:off x="2152650" y="0"/>
            <a:ext cx="7886700" cy="88340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b="1" dirty="0" err="1">
                <a:latin typeface="Open Sans" charset="0"/>
                <a:ea typeface="Open Sans" charset="0"/>
                <a:cs typeface="Open Sans" charset="0"/>
              </a:rPr>
              <a:t>MultiAssayExperiment</a:t>
            </a:r>
            <a:endParaRPr lang="en-US" dirty="0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61FFE2DF-9296-1C43-803C-BB773100133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70500" y="738040"/>
            <a:ext cx="6438900" cy="5935861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AF3E0E2-9222-334B-9964-8F23B860AEAB}"/>
              </a:ext>
            </a:extLst>
          </p:cNvPr>
          <p:cNvSpPr txBox="1">
            <a:spLocks/>
          </p:cNvSpPr>
          <p:nvPr/>
        </p:nvSpPr>
        <p:spPr>
          <a:xfrm>
            <a:off x="505239" y="990600"/>
            <a:ext cx="5082761" cy="2590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Combine multiple data types in similar objects with functionality to query across features and cells.</a:t>
            </a:r>
          </a:p>
        </p:txBody>
      </p:sp>
    </p:spTree>
    <p:extLst>
      <p:ext uri="{BB962C8B-B14F-4D97-AF65-F5344CB8AC3E}">
        <p14:creationId xmlns:p14="http://schemas.microsoft.com/office/powerpoint/2010/main" val="148129614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1222" y="123985"/>
            <a:ext cx="10515600" cy="1177871"/>
          </a:xfrm>
        </p:spPr>
        <p:txBody>
          <a:bodyPr/>
          <a:lstStyle/>
          <a:p>
            <a:pPr algn="ctr"/>
            <a:r>
              <a:rPr lang="en-US" b="1" dirty="0" err="1">
                <a:solidFill>
                  <a:srgbClr val="333333"/>
                </a:solidFill>
                <a:latin typeface="Open Sans" charset="0"/>
                <a:ea typeface="Open Sans" charset="0"/>
                <a:cs typeface="Open Sans" charset="0"/>
              </a:rPr>
              <a:t>SingleCellExperiment</a:t>
            </a:r>
            <a:endParaRPr lang="en-US" dirty="0">
              <a:solidFill>
                <a:srgbClr val="333333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>
                <a:hlinkClick r:id="rId3"/>
              </a:rPr>
              <a:t>https://bioconductor.org/packages/devel/bioc/html/SingleCellExperiment.html</a:t>
            </a:r>
            <a:endParaRPr lang="en-US" dirty="0"/>
          </a:p>
          <a:p>
            <a:r>
              <a:rPr lang="en-US" dirty="0" err="1"/>
              <a:t>reducedDims</a:t>
            </a:r>
            <a:endParaRPr lang="en-US" dirty="0"/>
          </a:p>
          <a:p>
            <a:pPr lvl="1"/>
            <a:r>
              <a:rPr lang="en-US" dirty="0"/>
              <a:t>PCA, TSNE, any other sample size matrix of dimensionality reduction data</a:t>
            </a:r>
          </a:p>
          <a:p>
            <a:r>
              <a:rPr lang="en-US" dirty="0" err="1"/>
              <a:t>isSpike</a:t>
            </a:r>
            <a:r>
              <a:rPr lang="en-US" dirty="0"/>
              <a:t> </a:t>
            </a:r>
            <a:r>
              <a:rPr lang="mr-IN" dirty="0"/>
              <a:t>–</a:t>
            </a:r>
            <a:r>
              <a:rPr lang="en-US" dirty="0"/>
              <a:t> indicate which probes are spike ins</a:t>
            </a:r>
          </a:p>
          <a:p>
            <a:r>
              <a:rPr lang="en-US" dirty="0" err="1"/>
              <a:t>sizeFactors</a:t>
            </a:r>
            <a:r>
              <a:rPr lang="en-US" dirty="0"/>
              <a:t> </a:t>
            </a:r>
            <a:r>
              <a:rPr lang="mr-IN" dirty="0"/>
              <a:t>–</a:t>
            </a:r>
            <a:r>
              <a:rPr lang="en-US" dirty="0"/>
              <a:t> add scaling factors</a:t>
            </a:r>
          </a:p>
          <a:p>
            <a:r>
              <a:rPr lang="en-US" dirty="0"/>
              <a:t>Named assays: counts, </a:t>
            </a:r>
            <a:r>
              <a:rPr lang="en-US" dirty="0" err="1"/>
              <a:t>normcounts</a:t>
            </a:r>
            <a:r>
              <a:rPr lang="en-US" dirty="0"/>
              <a:t>, </a:t>
            </a:r>
            <a:r>
              <a:rPr lang="en-US" dirty="0" err="1"/>
              <a:t>logcounts</a:t>
            </a:r>
            <a:r>
              <a:rPr lang="en-US" dirty="0"/>
              <a:t>, </a:t>
            </a:r>
            <a:r>
              <a:rPr lang="en-US" dirty="0" err="1"/>
              <a:t>cpm</a:t>
            </a:r>
            <a:r>
              <a:rPr lang="en-US" dirty="0"/>
              <a:t>, </a:t>
            </a:r>
            <a:r>
              <a:rPr lang="en-US" dirty="0" err="1"/>
              <a:t>tpm</a:t>
            </a:r>
            <a:endParaRPr lang="en-US" dirty="0"/>
          </a:p>
          <a:p>
            <a:pPr lvl="1"/>
            <a:r>
              <a:rPr lang="en-US" dirty="0"/>
              <a:t>Just a convention</a:t>
            </a:r>
          </a:p>
          <a:p>
            <a:r>
              <a:rPr lang="en-US" dirty="0" err="1"/>
              <a:t>DelayedArray</a:t>
            </a:r>
            <a:r>
              <a:rPr lang="en-US" dirty="0"/>
              <a:t> </a:t>
            </a:r>
            <a:r>
              <a:rPr lang="mr-IN" dirty="0"/>
              <a:t>–</a:t>
            </a:r>
            <a:r>
              <a:rPr lang="en-US" dirty="0"/>
              <a:t> run common array functions without loading it into memory</a:t>
            </a:r>
          </a:p>
        </p:txBody>
      </p:sp>
    </p:spTree>
    <p:extLst>
      <p:ext uri="{BB962C8B-B14F-4D97-AF65-F5344CB8AC3E}">
        <p14:creationId xmlns:p14="http://schemas.microsoft.com/office/powerpoint/2010/main" val="106466747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34762E6-BE13-F540-840C-A3A027988DF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7836" y="952500"/>
            <a:ext cx="7229701" cy="5702300"/>
          </a:xfrm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3FA59210-210C-0D42-8633-E6B8A97D2E90}"/>
              </a:ext>
            </a:extLst>
          </p:cNvPr>
          <p:cNvSpPr txBox="1">
            <a:spLocks/>
          </p:cNvSpPr>
          <p:nvPr/>
        </p:nvSpPr>
        <p:spPr>
          <a:xfrm>
            <a:off x="2419350" y="203200"/>
            <a:ext cx="7886700" cy="106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4800" b="1" dirty="0" err="1">
                <a:latin typeface="Open Sans" charset="0"/>
                <a:ea typeface="Open Sans" charset="0"/>
                <a:cs typeface="Open Sans" charset="0"/>
              </a:rPr>
              <a:t>CoAssayExperiment</a:t>
            </a:r>
            <a:endParaRPr lang="en-US" sz="4800" b="1" dirty="0">
              <a:latin typeface="Open Sans" charset="0"/>
              <a:ea typeface="Open Sans" charset="0"/>
              <a:cs typeface="Open Sans" charset="0"/>
            </a:endParaRPr>
          </a:p>
          <a:p>
            <a:pPr algn="ctr"/>
            <a:r>
              <a:rPr lang="en-US" sz="3500" dirty="0">
                <a:latin typeface="Open Sans" charset="0"/>
                <a:ea typeface="Open Sans" charset="0"/>
                <a:cs typeface="Open Sans" charset="0"/>
              </a:rPr>
              <a:t>(current work)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88A0294-C0A6-2046-B03B-B3A379D01507}"/>
              </a:ext>
            </a:extLst>
          </p:cNvPr>
          <p:cNvSpPr txBox="1"/>
          <p:nvPr/>
        </p:nvSpPr>
        <p:spPr>
          <a:xfrm>
            <a:off x="7540964" y="1270000"/>
            <a:ext cx="4546600" cy="347787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/>
              <a:t>Possible Data: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Single measure for each subject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dirty="0"/>
              <a:t>Treatment, condition, sex, survival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Bulk Genomic assays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dirty="0"/>
              <a:t>Bulk RNA-</a:t>
            </a:r>
            <a:r>
              <a:rPr lang="en-US" sz="2000" dirty="0" err="1"/>
              <a:t>seq</a:t>
            </a:r>
            <a:r>
              <a:rPr lang="en-US" sz="2000" dirty="0"/>
              <a:t>, DNA-</a:t>
            </a:r>
            <a:r>
              <a:rPr lang="en-US" sz="2000" dirty="0" err="1"/>
              <a:t>seq</a:t>
            </a:r>
            <a:r>
              <a:rPr lang="en-US" sz="2000" dirty="0"/>
              <a:t>, epigenetics, proteomics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Single cell assays (different cells)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dirty="0" err="1"/>
              <a:t>scRNA-seq</a:t>
            </a:r>
            <a:r>
              <a:rPr lang="en-US" sz="2000" dirty="0"/>
              <a:t>, </a:t>
            </a:r>
            <a:r>
              <a:rPr lang="en-US" sz="2000" dirty="0" err="1"/>
              <a:t>scDNA-seq</a:t>
            </a:r>
            <a:r>
              <a:rPr lang="en-US" sz="2000" dirty="0"/>
              <a:t>, </a:t>
            </a:r>
            <a:r>
              <a:rPr lang="en-US" sz="2000" dirty="0" err="1"/>
              <a:t>scATAC-seq</a:t>
            </a:r>
            <a:endParaRPr lang="en-US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Single cell assay (same cells)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dirty="0" err="1"/>
              <a:t>scRNA-seq</a:t>
            </a:r>
            <a:r>
              <a:rPr lang="en-US" sz="2000" dirty="0"/>
              <a:t>, CITE-</a:t>
            </a:r>
            <a:r>
              <a:rPr lang="en-US" sz="2000" dirty="0" err="1"/>
              <a:t>seq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3736769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b="1" dirty="0">
                <a:latin typeface="Open Sans" charset="0"/>
                <a:ea typeface="Open Sans" charset="0"/>
                <a:cs typeface="Open Sans" charset="0"/>
              </a:rPr>
              <a:t>Shiny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56388" y="1871372"/>
            <a:ext cx="5181600" cy="1521424"/>
          </a:xfrm>
        </p:spPr>
        <p:txBody>
          <a:bodyPr>
            <a:normAutofit/>
          </a:bodyPr>
          <a:lstStyle/>
          <a:p>
            <a:r>
              <a:rPr lang="en-US" dirty="0">
                <a:latin typeface="Lato" charset="0"/>
                <a:ea typeface="Lato" charset="0"/>
                <a:cs typeface="Lato" charset="0"/>
              </a:rPr>
              <a:t>Simple Web Apps Written in R</a:t>
            </a:r>
          </a:p>
          <a:p>
            <a:r>
              <a:rPr lang="en-US" dirty="0">
                <a:latin typeface="Lato" charset="0"/>
                <a:ea typeface="Lato" charset="0"/>
                <a:cs typeface="Lato" charset="0"/>
              </a:rPr>
              <a:t>Interactive and Reactive</a:t>
            </a:r>
          </a:p>
          <a:p>
            <a:r>
              <a:rPr lang="en-US" dirty="0">
                <a:latin typeface="Lato" charset="0"/>
                <a:ea typeface="Lato" charset="0"/>
                <a:cs typeface="Lato" charset="0"/>
              </a:rPr>
              <a:t>Customizable, Modular</a:t>
            </a:r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5737988" y="1983172"/>
            <a:ext cx="6330188" cy="3865178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66800" y="3392796"/>
            <a:ext cx="4410075" cy="26192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322158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4E4E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1222" y="123985"/>
            <a:ext cx="10515600" cy="1177871"/>
          </a:xfrm>
        </p:spPr>
        <p:txBody>
          <a:bodyPr>
            <a:normAutofit/>
          </a:bodyPr>
          <a:lstStyle/>
          <a:p>
            <a:pPr algn="ctr"/>
            <a:r>
              <a:rPr lang="en-US" sz="5500" b="1" dirty="0" err="1">
                <a:solidFill>
                  <a:srgbClr val="333333"/>
                </a:solidFill>
                <a:latin typeface="Helvetica" charset="0"/>
                <a:ea typeface="Helvetica" charset="0"/>
                <a:cs typeface="Helvetica" charset="0"/>
              </a:rPr>
              <a:t>SingleCellTK</a:t>
            </a:r>
            <a:endParaRPr lang="en-US" sz="5500" dirty="0">
              <a:solidFill>
                <a:srgbClr val="333333"/>
              </a:solidFill>
              <a:latin typeface="Helvetica" charset="0"/>
              <a:ea typeface="Helvetica" charset="0"/>
              <a:cs typeface="Helvetica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81389" y="1825628"/>
            <a:ext cx="2885902" cy="967451"/>
          </a:xfrm>
          <a:solidFill>
            <a:srgbClr val="333333"/>
          </a:solidFill>
        </p:spPr>
        <p:txBody>
          <a:bodyPr anchor="ctr">
            <a:normAutofit/>
          </a:bodyPr>
          <a:lstStyle/>
          <a:p>
            <a:pPr marL="0" indent="0" algn="ctr">
              <a:buNone/>
            </a:pPr>
            <a:r>
              <a:rPr lang="en-US" dirty="0">
                <a:solidFill>
                  <a:srgbClr val="FAFAFA"/>
                </a:solidFill>
                <a:latin typeface="Helvetica" charset="0"/>
                <a:ea typeface="Helvetica" charset="0"/>
                <a:cs typeface="Helvetica" charset="0"/>
              </a:rPr>
              <a:t>Data Upload</a:t>
            </a:r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4654879" y="1825628"/>
            <a:ext cx="2885902" cy="967451"/>
          </a:xfrm>
          <a:prstGeom prst="rect">
            <a:avLst/>
          </a:prstGeom>
          <a:solidFill>
            <a:srgbClr val="333333"/>
          </a:solidFill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dirty="0">
                <a:solidFill>
                  <a:srgbClr val="FAFAFA"/>
                </a:solidFill>
                <a:latin typeface="Helvetica" charset="0"/>
                <a:ea typeface="Helvetica" charset="0"/>
                <a:cs typeface="Helvetica" charset="0"/>
              </a:rPr>
              <a:t>QC and Filtering</a:t>
            </a:r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8128369" y="1825628"/>
            <a:ext cx="2885902" cy="967451"/>
          </a:xfrm>
          <a:prstGeom prst="rect">
            <a:avLst/>
          </a:prstGeom>
          <a:solidFill>
            <a:srgbClr val="333333"/>
          </a:solidFill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dirty="0">
                <a:solidFill>
                  <a:srgbClr val="FAFAFA"/>
                </a:solidFill>
                <a:latin typeface="Helvetica" charset="0"/>
                <a:ea typeface="Helvetica" charset="0"/>
                <a:cs typeface="Helvetica" charset="0"/>
              </a:rPr>
              <a:t>Visualization and Clustering</a:t>
            </a:r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4654879" y="3316847"/>
            <a:ext cx="2885902" cy="967451"/>
          </a:xfrm>
          <a:prstGeom prst="rect">
            <a:avLst/>
          </a:prstGeom>
          <a:solidFill>
            <a:srgbClr val="333333"/>
          </a:solidFill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dirty="0">
                <a:solidFill>
                  <a:srgbClr val="FAFAFA"/>
                </a:solidFill>
                <a:latin typeface="Helvetica" charset="0"/>
                <a:ea typeface="Helvetica" charset="0"/>
                <a:cs typeface="Helvetica" charset="0"/>
              </a:rPr>
              <a:t>Differential Expression</a:t>
            </a:r>
          </a:p>
        </p:txBody>
      </p:sp>
      <p:sp>
        <p:nvSpPr>
          <p:cNvPr id="7" name="Content Placeholder 2"/>
          <p:cNvSpPr txBox="1">
            <a:spLocks/>
          </p:cNvSpPr>
          <p:nvPr/>
        </p:nvSpPr>
        <p:spPr>
          <a:xfrm>
            <a:off x="-5751021" y="4808065"/>
            <a:ext cx="2885902" cy="967451"/>
          </a:xfrm>
          <a:prstGeom prst="rect">
            <a:avLst/>
          </a:prstGeom>
          <a:solidFill>
            <a:srgbClr val="333333"/>
          </a:solidFill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>
                <a:solidFill>
                  <a:srgbClr val="FAFAFA"/>
                </a:solidFill>
              </a:rPr>
              <a:t>Differential Expression</a:t>
            </a:r>
            <a:endParaRPr lang="en-US" dirty="0">
              <a:solidFill>
                <a:srgbClr val="FAFAFA"/>
              </a:solidFill>
            </a:endParaRPr>
          </a:p>
        </p:txBody>
      </p:sp>
      <p:sp>
        <p:nvSpPr>
          <p:cNvPr id="8" name="Content Placeholder 2"/>
          <p:cNvSpPr txBox="1">
            <a:spLocks/>
          </p:cNvSpPr>
          <p:nvPr/>
        </p:nvSpPr>
        <p:spPr>
          <a:xfrm>
            <a:off x="1181389" y="4808065"/>
            <a:ext cx="2885902" cy="967451"/>
          </a:xfrm>
          <a:prstGeom prst="rect">
            <a:avLst/>
          </a:prstGeom>
          <a:solidFill>
            <a:srgbClr val="333333"/>
          </a:solidFill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dirty="0">
                <a:solidFill>
                  <a:srgbClr val="FAFAFA"/>
                </a:solidFill>
                <a:latin typeface="Helvetica" charset="0"/>
                <a:ea typeface="Helvetica" charset="0"/>
                <a:cs typeface="Helvetica" charset="0"/>
              </a:rPr>
              <a:t>Pathway Activity Analysis</a:t>
            </a:r>
          </a:p>
        </p:txBody>
      </p:sp>
      <p:sp>
        <p:nvSpPr>
          <p:cNvPr id="9" name="Content Placeholder 2"/>
          <p:cNvSpPr txBox="1">
            <a:spLocks/>
          </p:cNvSpPr>
          <p:nvPr/>
        </p:nvSpPr>
        <p:spPr>
          <a:xfrm>
            <a:off x="1181389" y="3316847"/>
            <a:ext cx="2885902" cy="967451"/>
          </a:xfrm>
          <a:prstGeom prst="rect">
            <a:avLst/>
          </a:prstGeom>
          <a:solidFill>
            <a:srgbClr val="333333"/>
          </a:solidFill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dirty="0" err="1">
                <a:solidFill>
                  <a:srgbClr val="FAFAFA"/>
                </a:solidFill>
                <a:latin typeface="Helvetica" charset="0"/>
                <a:ea typeface="Helvetica" charset="0"/>
                <a:cs typeface="Helvetica" charset="0"/>
              </a:rPr>
              <a:t>ComBat</a:t>
            </a:r>
            <a:r>
              <a:rPr lang="en-US" dirty="0">
                <a:solidFill>
                  <a:srgbClr val="FAFAFA"/>
                </a:solidFill>
                <a:latin typeface="Helvetica" charset="0"/>
                <a:ea typeface="Helvetica" charset="0"/>
                <a:cs typeface="Helvetica" charset="0"/>
              </a:rPr>
              <a:t> Batch Correction</a:t>
            </a:r>
          </a:p>
        </p:txBody>
      </p:sp>
      <p:sp>
        <p:nvSpPr>
          <p:cNvPr id="10" name="Content Placeholder 2"/>
          <p:cNvSpPr txBox="1">
            <a:spLocks/>
          </p:cNvSpPr>
          <p:nvPr/>
        </p:nvSpPr>
        <p:spPr>
          <a:xfrm>
            <a:off x="8128369" y="3316847"/>
            <a:ext cx="2885902" cy="967451"/>
          </a:xfrm>
          <a:prstGeom prst="rect">
            <a:avLst/>
          </a:prstGeom>
          <a:solidFill>
            <a:srgbClr val="333333"/>
          </a:solidFill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dirty="0">
                <a:solidFill>
                  <a:srgbClr val="FAFAFA"/>
                </a:solidFill>
                <a:latin typeface="Helvetica" charset="0"/>
                <a:ea typeface="Helvetica" charset="0"/>
                <a:cs typeface="Helvetica" charset="0"/>
              </a:rPr>
              <a:t>MAST</a:t>
            </a:r>
          </a:p>
        </p:txBody>
      </p:sp>
      <p:sp>
        <p:nvSpPr>
          <p:cNvPr id="11" name="Content Placeholder 2"/>
          <p:cNvSpPr txBox="1">
            <a:spLocks/>
          </p:cNvSpPr>
          <p:nvPr/>
        </p:nvSpPr>
        <p:spPr>
          <a:xfrm>
            <a:off x="4654879" y="4808065"/>
            <a:ext cx="2885902" cy="967451"/>
          </a:xfrm>
          <a:prstGeom prst="rect">
            <a:avLst/>
          </a:prstGeom>
          <a:solidFill>
            <a:srgbClr val="333333"/>
          </a:solidFill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dirty="0">
                <a:solidFill>
                  <a:srgbClr val="FAFAFA"/>
                </a:solidFill>
                <a:latin typeface="Helvetica" charset="0"/>
                <a:ea typeface="Helvetica" charset="0"/>
                <a:cs typeface="Helvetica" charset="0"/>
              </a:rPr>
              <a:t>Experimental Design</a:t>
            </a:r>
          </a:p>
        </p:txBody>
      </p:sp>
      <p:sp>
        <p:nvSpPr>
          <p:cNvPr id="12" name="Content Placeholder 2"/>
          <p:cNvSpPr txBox="1">
            <a:spLocks/>
          </p:cNvSpPr>
          <p:nvPr/>
        </p:nvSpPr>
        <p:spPr>
          <a:xfrm>
            <a:off x="8128369" y="4808065"/>
            <a:ext cx="2885902" cy="967451"/>
          </a:xfrm>
          <a:prstGeom prst="rect">
            <a:avLst/>
          </a:prstGeom>
          <a:solidFill>
            <a:srgbClr val="333333"/>
          </a:solidFill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dirty="0">
                <a:solidFill>
                  <a:srgbClr val="FAFAFA"/>
                </a:solidFill>
                <a:latin typeface="Helvetica" charset="0"/>
                <a:ea typeface="Helvetica" charset="0"/>
                <a:cs typeface="Helvetica" charset="0"/>
              </a:rPr>
              <a:t>Data Export</a:t>
            </a:r>
          </a:p>
        </p:txBody>
      </p:sp>
    </p:spTree>
    <p:extLst>
      <p:ext uri="{BB962C8B-B14F-4D97-AF65-F5344CB8AC3E}">
        <p14:creationId xmlns:p14="http://schemas.microsoft.com/office/powerpoint/2010/main" val="96299422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1222" y="123985"/>
            <a:ext cx="10515600" cy="1177871"/>
          </a:xfrm>
        </p:spPr>
        <p:txBody>
          <a:bodyPr/>
          <a:lstStyle/>
          <a:p>
            <a:pPr algn="ctr"/>
            <a:r>
              <a:rPr lang="en-US" b="1" dirty="0">
                <a:solidFill>
                  <a:srgbClr val="333333"/>
                </a:solidFill>
                <a:latin typeface="Helvetica" charset="0"/>
                <a:ea typeface="Helvetica" charset="0"/>
                <a:cs typeface="Helvetica" charset="0"/>
              </a:rPr>
              <a:t>Tumor Heterogeneity</a:t>
            </a:r>
            <a:endParaRPr lang="en-US" dirty="0">
              <a:solidFill>
                <a:srgbClr val="333333"/>
              </a:solidFill>
              <a:latin typeface="Helvetica" charset="0"/>
              <a:ea typeface="Helvetica" charset="0"/>
              <a:cs typeface="Helvetica" charset="0"/>
            </a:endParaRPr>
          </a:p>
        </p:txBody>
      </p:sp>
      <p:pic>
        <p:nvPicPr>
          <p:cNvPr id="1025" name="Picture 1" descr="page68image1782160">
            <a:extLst>
              <a:ext uri="{FF2B5EF4-FFF2-40B4-BE49-F238E27FC236}">
                <a16:creationId xmlns:a16="http://schemas.microsoft.com/office/drawing/2014/main" id="{8B0C4400-790C-6F47-9AA0-2522A302E6F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4462" y="1301856"/>
            <a:ext cx="11453446" cy="43480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66C9A0F7-04FB-D948-B2E2-F4D842505A22}"/>
              </a:ext>
            </a:extLst>
          </p:cNvPr>
          <p:cNvSpPr/>
          <p:nvPr/>
        </p:nvSpPr>
        <p:spPr>
          <a:xfrm>
            <a:off x="1282462" y="5940038"/>
            <a:ext cx="9677649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Question: What is the functional impact of tumor evolution? </a:t>
            </a:r>
            <a:endParaRPr lang="en-US" sz="2800" dirty="0"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3033976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1222" y="123985"/>
            <a:ext cx="10515600" cy="1177871"/>
          </a:xfrm>
        </p:spPr>
        <p:txBody>
          <a:bodyPr/>
          <a:lstStyle/>
          <a:p>
            <a:pPr algn="ctr"/>
            <a:r>
              <a:rPr lang="en-US" b="1" dirty="0">
                <a:solidFill>
                  <a:srgbClr val="333333"/>
                </a:solidFill>
                <a:latin typeface="Helvetica" charset="0"/>
                <a:ea typeface="Helvetica" charset="0"/>
                <a:cs typeface="Helvetica" charset="0"/>
              </a:rPr>
              <a:t>Tumor Heterogeneity</a:t>
            </a:r>
            <a:endParaRPr lang="en-US" dirty="0">
              <a:solidFill>
                <a:srgbClr val="333333"/>
              </a:solidFill>
              <a:latin typeface="Helvetica" charset="0"/>
              <a:ea typeface="Helvetica" charset="0"/>
              <a:cs typeface="Helvetica" charset="0"/>
            </a:endParaRP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1045" y="1301856"/>
            <a:ext cx="10515600" cy="4978480"/>
          </a:xfrm>
        </p:spPr>
      </p:pic>
      <p:sp>
        <p:nvSpPr>
          <p:cNvPr id="6" name="Title 1"/>
          <p:cNvSpPr txBox="1">
            <a:spLocks/>
          </p:cNvSpPr>
          <p:nvPr/>
        </p:nvSpPr>
        <p:spPr>
          <a:xfrm>
            <a:off x="1136263" y="1723869"/>
            <a:ext cx="2776169" cy="625010"/>
          </a:xfrm>
          <a:prstGeom prst="rect">
            <a:avLst/>
          </a:prstGeom>
          <a:solidFill>
            <a:schemeClr val="bg1"/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1400" dirty="0">
                <a:solidFill>
                  <a:srgbClr val="333333"/>
                </a:solidFill>
                <a:latin typeface="Helvetica" charset="0"/>
                <a:ea typeface="Helvetica" charset="0"/>
                <a:cs typeface="Helvetica" charset="0"/>
              </a:rPr>
              <a:t>Metastatic breast tumor</a:t>
            </a:r>
          </a:p>
          <a:p>
            <a:pPr algn="ctr"/>
            <a:r>
              <a:rPr lang="en-US" sz="1400" u="sng" dirty="0">
                <a:solidFill>
                  <a:srgbClr val="333333"/>
                </a:solidFill>
                <a:latin typeface="Helvetica" charset="0"/>
                <a:ea typeface="Helvetica" charset="0"/>
                <a:cs typeface="Helvetica" charset="0"/>
              </a:rPr>
              <a:t>Pre-treatment</a:t>
            </a: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4079902" y="1723869"/>
            <a:ext cx="2386424" cy="625010"/>
          </a:xfrm>
          <a:prstGeom prst="rect">
            <a:avLst/>
          </a:prstGeom>
          <a:solidFill>
            <a:schemeClr val="bg1"/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1400" dirty="0">
                <a:solidFill>
                  <a:srgbClr val="333333"/>
                </a:solidFill>
                <a:latin typeface="Helvetica" charset="0"/>
                <a:ea typeface="Helvetica" charset="0"/>
                <a:cs typeface="Helvetica" charset="0"/>
              </a:rPr>
              <a:t>Metastatic breast tumor</a:t>
            </a:r>
          </a:p>
          <a:p>
            <a:pPr algn="ctr"/>
            <a:r>
              <a:rPr lang="en-US" sz="1400" u="sng" dirty="0">
                <a:solidFill>
                  <a:srgbClr val="333333"/>
                </a:solidFill>
                <a:latin typeface="Helvetica" charset="0"/>
                <a:ea typeface="Helvetica" charset="0"/>
                <a:cs typeface="Helvetica" charset="0"/>
              </a:rPr>
              <a:t>Post-treatment</a:t>
            </a:r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8147803" y="1723869"/>
            <a:ext cx="2386424" cy="625010"/>
          </a:xfrm>
          <a:prstGeom prst="rect">
            <a:avLst/>
          </a:prstGeom>
          <a:solidFill>
            <a:schemeClr val="bg1"/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1400" dirty="0">
                <a:solidFill>
                  <a:srgbClr val="333333"/>
                </a:solidFill>
                <a:latin typeface="Helvetica" charset="0"/>
                <a:ea typeface="Helvetica" charset="0"/>
                <a:cs typeface="Helvetica" charset="0"/>
              </a:rPr>
              <a:t>Metastatic breast tumor</a:t>
            </a:r>
          </a:p>
          <a:p>
            <a:pPr algn="ctr"/>
            <a:r>
              <a:rPr lang="en-US" sz="1400" u="sng" dirty="0">
                <a:solidFill>
                  <a:srgbClr val="333333"/>
                </a:solidFill>
                <a:latin typeface="Helvetica" charset="0"/>
                <a:ea typeface="Helvetica" charset="0"/>
                <a:cs typeface="Helvetica" charset="0"/>
              </a:rPr>
              <a:t>Refractory cancer</a:t>
            </a:r>
          </a:p>
        </p:txBody>
      </p:sp>
      <p:sp>
        <p:nvSpPr>
          <p:cNvPr id="9" name="Title 1"/>
          <p:cNvSpPr txBox="1">
            <a:spLocks/>
          </p:cNvSpPr>
          <p:nvPr/>
        </p:nvSpPr>
        <p:spPr>
          <a:xfrm rot="16200000">
            <a:off x="3846302" y="4720758"/>
            <a:ext cx="591652" cy="256428"/>
          </a:xfrm>
          <a:prstGeom prst="rect">
            <a:avLst/>
          </a:prstGeom>
          <a:solidFill>
            <a:schemeClr val="bg1"/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1000" dirty="0">
                <a:solidFill>
                  <a:srgbClr val="333333"/>
                </a:solidFill>
                <a:latin typeface="Helvetica" charset="0"/>
                <a:ea typeface="Helvetica" charset="0"/>
                <a:cs typeface="Helvetica" charset="0"/>
              </a:rPr>
              <a:t>Drug 1</a:t>
            </a:r>
            <a:endParaRPr lang="en-US" sz="1000" u="sng" dirty="0">
              <a:solidFill>
                <a:srgbClr val="333333"/>
              </a:solidFill>
              <a:latin typeface="Helvetica" charset="0"/>
              <a:ea typeface="Helvetica" charset="0"/>
              <a:cs typeface="Helvetica" charset="0"/>
            </a:endParaRPr>
          </a:p>
        </p:txBody>
      </p:sp>
      <p:sp>
        <p:nvSpPr>
          <p:cNvPr id="12" name="Title 1"/>
          <p:cNvSpPr txBox="1">
            <a:spLocks/>
          </p:cNvSpPr>
          <p:nvPr/>
        </p:nvSpPr>
        <p:spPr>
          <a:xfrm rot="16200000">
            <a:off x="6597764" y="4720758"/>
            <a:ext cx="591652" cy="256428"/>
          </a:xfrm>
          <a:prstGeom prst="rect">
            <a:avLst/>
          </a:prstGeom>
          <a:solidFill>
            <a:schemeClr val="bg1"/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1000" dirty="0">
                <a:solidFill>
                  <a:srgbClr val="333333"/>
                </a:solidFill>
                <a:latin typeface="Helvetica" charset="0"/>
                <a:ea typeface="Helvetica" charset="0"/>
                <a:cs typeface="Helvetica" charset="0"/>
              </a:rPr>
              <a:t>Drug 2</a:t>
            </a:r>
            <a:endParaRPr lang="en-US" sz="1000" u="sng" dirty="0">
              <a:solidFill>
                <a:srgbClr val="333333"/>
              </a:solidFill>
              <a:latin typeface="Helvetica" charset="0"/>
              <a:ea typeface="Helvetica" charset="0"/>
              <a:cs typeface="Helvetica" charset="0"/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989814" y="5495750"/>
            <a:ext cx="10312924" cy="69250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5" name="Group 14"/>
          <p:cNvGrpSpPr/>
          <p:nvPr/>
        </p:nvGrpSpPr>
        <p:grpSpPr>
          <a:xfrm>
            <a:off x="1285812" y="5754620"/>
            <a:ext cx="9851010" cy="433633"/>
            <a:chOff x="1206631" y="6052008"/>
            <a:chExt cx="9851010" cy="433633"/>
          </a:xfrm>
        </p:grpSpPr>
        <p:sp>
          <p:nvSpPr>
            <p:cNvPr id="13" name="Right Arrow 12"/>
            <p:cNvSpPr/>
            <p:nvPr/>
          </p:nvSpPr>
          <p:spPr>
            <a:xfrm>
              <a:off x="1206631" y="6052008"/>
              <a:ext cx="9851010" cy="433633"/>
            </a:xfrm>
            <a:prstGeom prst="rightArrow">
              <a:avLst>
                <a:gd name="adj1" fmla="val 50000"/>
                <a:gd name="adj2" fmla="val 67391"/>
              </a:avLst>
            </a:prstGeom>
            <a:gradFill flip="none" rotWithShape="1">
              <a:gsLst>
                <a:gs pos="0">
                  <a:schemeClr val="bg1"/>
                </a:gs>
                <a:gs pos="54000">
                  <a:srgbClr val="FADF82"/>
                </a:gs>
                <a:gs pos="85000">
                  <a:srgbClr val="F9C52B"/>
                </a:gs>
                <a:gs pos="100000">
                  <a:srgbClr val="F8BD0B"/>
                </a:gs>
              </a:gsLst>
              <a:lin ang="0" scaled="1"/>
              <a:tileRect/>
            </a:gra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Title 1"/>
            <p:cNvSpPr txBox="1">
              <a:spLocks/>
            </p:cNvSpPr>
            <p:nvPr/>
          </p:nvSpPr>
          <p:spPr>
            <a:xfrm>
              <a:off x="1206631" y="6122717"/>
              <a:ext cx="1558232" cy="292213"/>
            </a:xfrm>
            <a:prstGeom prst="rect">
              <a:avLst/>
            </a:prstGeom>
            <a:noFill/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ctr"/>
              <a:r>
                <a:rPr lang="en-US" sz="1200" dirty="0">
                  <a:solidFill>
                    <a:srgbClr val="333333"/>
                  </a:solidFill>
                  <a:latin typeface="Helvetica" charset="0"/>
                  <a:ea typeface="Helvetica" charset="0"/>
                  <a:cs typeface="Helvetica" charset="0"/>
                </a:rPr>
                <a:t>Course of treatment</a:t>
              </a:r>
              <a:endParaRPr lang="en-US" sz="1200" u="sng" dirty="0">
                <a:solidFill>
                  <a:srgbClr val="333333"/>
                </a:solidFill>
                <a:latin typeface="Helvetica" charset="0"/>
                <a:ea typeface="Helvetica" charset="0"/>
                <a:cs typeface="Helvetica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01246497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491174"/>
            <a:ext cx="8321690" cy="49799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Applications for Single Cell Sequencing: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Cancer:</a:t>
            </a:r>
            <a:r>
              <a:rPr lang="en-US" dirty="0"/>
              <a:t> intra-tumoral heterogeneity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Development:</a:t>
            </a:r>
            <a:r>
              <a:rPr lang="en-US" dirty="0"/>
              <a:t> characterize every cell in blastocyst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Other applications:</a:t>
            </a:r>
            <a:r>
              <a:rPr lang="en-US" dirty="0"/>
              <a:t> novel/rare cell type discovery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Infectious Diseases: </a:t>
            </a:r>
            <a:r>
              <a:rPr lang="en-US" dirty="0"/>
              <a:t>combine with metagenomics to explore host response (e.g. TB)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And more!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0" indent="0">
              <a:buNone/>
            </a:pPr>
            <a:r>
              <a:rPr lang="en-US" u="sng" dirty="0"/>
              <a:t>The Future of RNA-sequencing</a:t>
            </a:r>
          </a:p>
          <a:p>
            <a:endParaRPr lang="en-US" dirty="0"/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609600" y="286410"/>
            <a:ext cx="10972800" cy="107768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4667" b="1">
                <a:latin typeface="Open Sans" charset="0"/>
                <a:ea typeface="Open Sans" charset="0"/>
                <a:cs typeface="Open Sans" charset="0"/>
              </a:rPr>
              <a:t>Single Cell Profiling</a:t>
            </a:r>
            <a:endParaRPr lang="en-US" sz="4667" b="1" dirty="0">
              <a:latin typeface="Open Sans" charset="0"/>
              <a:ea typeface="Open Sans" charset="0"/>
              <a:cs typeface="Open Sans" charset="0"/>
            </a:endParaRPr>
          </a:p>
        </p:txBody>
      </p:sp>
      <p:pic>
        <p:nvPicPr>
          <p:cNvPr id="6" name="Picture 5" descr="https://lh5.googleusercontent.com/1d2yXo_im-_xOOOD_Szv3Niky2HA2MxQRVMaY18BCrkRlEncFHDQPAE-stRheUGlyiFo1yZCByp4q5nKMkOVuKVdk2XwoGFi_MeWvY6hayqgH_VyeHbNuOOAUt_f0wlc7U9QtxlCUZw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78241" y="0"/>
            <a:ext cx="3263704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9325838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86371"/>
            <a:ext cx="10515600" cy="918360"/>
          </a:xfrm>
        </p:spPr>
        <p:txBody>
          <a:bodyPr>
            <a:normAutofit/>
          </a:bodyPr>
          <a:lstStyle/>
          <a:p>
            <a:pPr algn="ctr"/>
            <a:r>
              <a:rPr lang="en-US" b="1" dirty="0">
                <a:latin typeface="Open Sans" charset="0"/>
                <a:ea typeface="Open Sans" charset="0"/>
                <a:cs typeface="Open Sans" charset="0"/>
              </a:rPr>
              <a:t>Pathway Activity in Breast Cancer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022" r="47930" b="24935"/>
          <a:stretch/>
        </p:blipFill>
        <p:spPr>
          <a:xfrm>
            <a:off x="762167" y="990193"/>
            <a:ext cx="5429634" cy="5100276"/>
          </a:xfrm>
        </p:spPr>
      </p:pic>
      <p:sp>
        <p:nvSpPr>
          <p:cNvPr id="6" name="Rectangle 5"/>
          <p:cNvSpPr/>
          <p:nvPr/>
        </p:nvSpPr>
        <p:spPr>
          <a:xfrm>
            <a:off x="5984330" y="2482243"/>
            <a:ext cx="2495694" cy="44688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8" name="Content Placeholder 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2668" t="11981" r="627" b="24057"/>
          <a:stretch/>
        </p:blipFill>
        <p:spPr>
          <a:xfrm>
            <a:off x="6191801" y="990193"/>
            <a:ext cx="4908012" cy="5214814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6832948" y="1874614"/>
            <a:ext cx="782529" cy="6692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5340026" y="950620"/>
            <a:ext cx="1884186" cy="401684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0BE354A-D115-B94F-93C7-EB2699BC69CD}"/>
              </a:ext>
            </a:extLst>
          </p:cNvPr>
          <p:cNvSpPr txBox="1"/>
          <p:nvPr/>
        </p:nvSpPr>
        <p:spPr>
          <a:xfrm>
            <a:off x="1340398" y="6205007"/>
            <a:ext cx="92878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Lato" charset="0"/>
                <a:ea typeface="Lato" charset="0"/>
                <a:cs typeface="Lato" charset="0"/>
              </a:rPr>
              <a:t>Brady S, et al. Combating </a:t>
            </a:r>
            <a:r>
              <a:rPr lang="en-US" dirty="0" err="1">
                <a:latin typeface="Lato" charset="0"/>
                <a:ea typeface="Lato" charset="0"/>
                <a:cs typeface="Lato" charset="0"/>
              </a:rPr>
              <a:t>subclonal</a:t>
            </a:r>
            <a:r>
              <a:rPr lang="en-US" dirty="0">
                <a:latin typeface="Lato" charset="0"/>
                <a:ea typeface="Lato" charset="0"/>
                <a:cs typeface="Lato" charset="0"/>
              </a:rPr>
              <a:t> evolution of resistant cancer phenotypes. </a:t>
            </a:r>
            <a:r>
              <a:rPr lang="en-US" i="1" dirty="0">
                <a:latin typeface="Lato" charset="0"/>
                <a:ea typeface="Lato" charset="0"/>
                <a:cs typeface="Lato" charset="0"/>
              </a:rPr>
              <a:t>Nat </a:t>
            </a:r>
            <a:r>
              <a:rPr lang="en-US" i="1" dirty="0" err="1">
                <a:latin typeface="Lato" charset="0"/>
                <a:ea typeface="Lato" charset="0"/>
                <a:cs typeface="Lato" charset="0"/>
              </a:rPr>
              <a:t>Commun</a:t>
            </a:r>
            <a:r>
              <a:rPr lang="en-US" i="1" dirty="0">
                <a:latin typeface="Lato" charset="0"/>
                <a:ea typeface="Lato" charset="0"/>
                <a:cs typeface="Lato" charset="0"/>
              </a:rPr>
              <a:t>.</a:t>
            </a:r>
            <a:r>
              <a:rPr lang="en-US" dirty="0">
                <a:latin typeface="Lato" charset="0"/>
                <a:ea typeface="Lato" charset="0"/>
                <a:cs typeface="Lato" charset="0"/>
              </a:rPr>
              <a:t> 2017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785765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B4531196-3721-9845-B379-4E74321D13A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4060" y="-422031"/>
            <a:ext cx="10387139" cy="7280031"/>
          </a:xfrm>
        </p:spPr>
      </p:pic>
    </p:spTree>
    <p:extLst>
      <p:ext uri="{BB962C8B-B14F-4D97-AF65-F5344CB8AC3E}">
        <p14:creationId xmlns:p14="http://schemas.microsoft.com/office/powerpoint/2010/main" val="175330708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>
                <a:latin typeface="Open Sans" charset="0"/>
                <a:ea typeface="Open Sans" charset="0"/>
                <a:cs typeface="Open Sans" charset="0"/>
              </a:rPr>
              <a:t>Critical Gaps in </a:t>
            </a:r>
            <a:r>
              <a:rPr lang="en-US" b="1" dirty="0" err="1">
                <a:latin typeface="Open Sans" charset="0"/>
                <a:ea typeface="Open Sans" charset="0"/>
                <a:cs typeface="Open Sans" charset="0"/>
              </a:rPr>
              <a:t>scRNA-seq</a:t>
            </a:r>
            <a:r>
              <a:rPr lang="en-US" b="1" dirty="0">
                <a:latin typeface="Open Sans" charset="0"/>
                <a:ea typeface="Open Sans" charset="0"/>
                <a:cs typeface="Open Sans" charset="0"/>
              </a:rPr>
              <a:t> data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00665" y="1582855"/>
            <a:ext cx="5695335" cy="5132439"/>
          </a:xfrm>
        </p:spPr>
        <p:txBody>
          <a:bodyPr>
            <a:normAutofit/>
          </a:bodyPr>
          <a:lstStyle/>
          <a:p>
            <a:r>
              <a:rPr lang="en-US" dirty="0">
                <a:latin typeface="Lato" charset="0"/>
                <a:ea typeface="Lato" charset="0"/>
                <a:cs typeface="Lato" charset="0"/>
              </a:rPr>
              <a:t>Complex data</a:t>
            </a:r>
          </a:p>
          <a:p>
            <a:pPr lvl="1"/>
            <a:r>
              <a:rPr lang="en-US" dirty="0">
                <a:latin typeface="Lato" charset="0"/>
                <a:ea typeface="Lato" charset="0"/>
                <a:cs typeface="Lato" charset="0"/>
              </a:rPr>
              <a:t>New analysis challenges</a:t>
            </a:r>
          </a:p>
          <a:p>
            <a:r>
              <a:rPr lang="en-US" dirty="0">
                <a:latin typeface="Lato" charset="0"/>
                <a:ea typeface="Lato" charset="0"/>
                <a:cs typeface="Lato" charset="0"/>
              </a:rPr>
              <a:t>Interactive, Simple Analysis?</a:t>
            </a:r>
          </a:p>
          <a:p>
            <a:pPr lvl="1"/>
            <a:r>
              <a:rPr lang="en-US" dirty="0">
                <a:latin typeface="Lato" charset="0"/>
                <a:ea typeface="Lato" charset="0"/>
                <a:cs typeface="Lato" charset="0"/>
              </a:rPr>
              <a:t>Inexperienced Users</a:t>
            </a:r>
          </a:p>
          <a:p>
            <a:pPr lvl="1"/>
            <a:r>
              <a:rPr lang="en-US" dirty="0">
                <a:latin typeface="Lato" charset="0"/>
                <a:ea typeface="Lato" charset="0"/>
                <a:cs typeface="Lato" charset="0"/>
              </a:rPr>
              <a:t>Optimizing Parameters</a:t>
            </a:r>
          </a:p>
          <a:p>
            <a:pPr lvl="1"/>
            <a:r>
              <a:rPr lang="en-US" dirty="0">
                <a:latin typeface="Lato" charset="0"/>
                <a:ea typeface="Lato" charset="0"/>
                <a:cs typeface="Lato" charset="0"/>
              </a:rPr>
              <a:t>Filtering Failed Samples</a:t>
            </a:r>
          </a:p>
          <a:p>
            <a:pPr lvl="1"/>
            <a:r>
              <a:rPr lang="en-US" dirty="0">
                <a:latin typeface="Lato" charset="0"/>
                <a:ea typeface="Lato" charset="0"/>
                <a:cs typeface="Lato" charset="0"/>
              </a:rPr>
              <a:t>Filtering Low expression genes</a:t>
            </a:r>
          </a:p>
          <a:p>
            <a:r>
              <a:rPr lang="en-US" dirty="0">
                <a:latin typeface="Lato" charset="0"/>
                <a:ea typeface="Lato" charset="0"/>
                <a:cs typeface="Lato" charset="0"/>
              </a:rPr>
              <a:t>Some packages already exist</a:t>
            </a:r>
          </a:p>
          <a:p>
            <a:pPr lvl="1"/>
            <a:r>
              <a:rPr lang="en-US" dirty="0">
                <a:latin typeface="Lato" charset="0"/>
                <a:ea typeface="Lato" charset="0"/>
                <a:cs typeface="Lato" charset="0"/>
              </a:rPr>
              <a:t>QC</a:t>
            </a:r>
          </a:p>
          <a:p>
            <a:pPr lvl="1"/>
            <a:r>
              <a:rPr lang="en-US" dirty="0">
                <a:latin typeface="Lato" charset="0"/>
                <a:ea typeface="Lato" charset="0"/>
                <a:cs typeface="Lato" charset="0"/>
              </a:rPr>
              <a:t>Clustering</a:t>
            </a:r>
          </a:p>
          <a:p>
            <a:pPr lvl="1"/>
            <a:r>
              <a:rPr lang="en-US" dirty="0">
                <a:latin typeface="Lato" charset="0"/>
                <a:ea typeface="Lato" charset="0"/>
                <a:cs typeface="Lato" charset="0"/>
              </a:rPr>
              <a:t>Full Analysis Portal?</a:t>
            </a:r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85944" y="1582855"/>
            <a:ext cx="6290441" cy="5163795"/>
          </a:xfrm>
        </p:spPr>
      </p:pic>
    </p:spTree>
    <p:extLst>
      <p:ext uri="{BB962C8B-B14F-4D97-AF65-F5344CB8AC3E}">
        <p14:creationId xmlns:p14="http://schemas.microsoft.com/office/powerpoint/2010/main" val="126273127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5987143" cy="4351338"/>
          </a:xfrm>
        </p:spPr>
        <p:txBody>
          <a:bodyPr/>
          <a:lstStyle/>
          <a:p>
            <a:pPr marL="0" indent="0">
              <a:buNone/>
            </a:pPr>
            <a:r>
              <a:rPr lang="en-US" b="1" dirty="0"/>
              <a:t>First dataset produced by the Single Cell Sequencing Core:</a:t>
            </a:r>
          </a:p>
          <a:p>
            <a:r>
              <a:rPr lang="en-US" dirty="0"/>
              <a:t>10X Genomics</a:t>
            </a:r>
          </a:p>
          <a:p>
            <a:r>
              <a:rPr lang="en-US" dirty="0"/>
              <a:t>2 PBMC datasets, each given one </a:t>
            </a:r>
            <a:r>
              <a:rPr lang="en-US" dirty="0" err="1"/>
              <a:t>NextSeq</a:t>
            </a:r>
            <a:r>
              <a:rPr lang="en-US" dirty="0"/>
              <a:t> run:</a:t>
            </a:r>
          </a:p>
          <a:p>
            <a:pPr lvl="1"/>
            <a:r>
              <a:rPr lang="en-US" dirty="0"/>
              <a:t>“HIGH”: ~5,000 cells (27,000 reads/cell)</a:t>
            </a:r>
          </a:p>
          <a:p>
            <a:pPr lvl="1"/>
            <a:r>
              <a:rPr lang="en-US" dirty="0"/>
              <a:t>“LOW”: ~800 cells (120,000 reads/cell)</a:t>
            </a:r>
            <a:endParaRPr lang="en-US" sz="2800" dirty="0"/>
          </a:p>
          <a:p>
            <a:pPr marL="0" lvl="1" indent="0"/>
            <a:r>
              <a:rPr lang="en-US" sz="2800" dirty="0"/>
              <a:t> First pass analysis: Cell Ranger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/>
          <a:srcRect l="20001" t="10000" r="31249" b="4814"/>
          <a:stretch/>
        </p:blipFill>
        <p:spPr>
          <a:xfrm>
            <a:off x="6825343" y="1485106"/>
            <a:ext cx="5119895" cy="5032375"/>
          </a:xfrm>
          <a:prstGeom prst="rect">
            <a:avLst/>
          </a:prstGeom>
        </p:spPr>
      </p:pic>
      <p:sp>
        <p:nvSpPr>
          <p:cNvPr id="8" name="Title 1"/>
          <p:cNvSpPr txBox="1">
            <a:spLocks/>
          </p:cNvSpPr>
          <p:nvPr/>
        </p:nvSpPr>
        <p:spPr>
          <a:xfrm>
            <a:off x="609600" y="286410"/>
            <a:ext cx="10972800" cy="107768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4667" b="1" dirty="0">
                <a:latin typeface="Open Sans" charset="0"/>
                <a:ea typeface="Open Sans" charset="0"/>
                <a:cs typeface="Open Sans" charset="0"/>
              </a:rPr>
              <a:t>Clustering consistency in PBMCs</a:t>
            </a:r>
          </a:p>
        </p:txBody>
      </p:sp>
    </p:spTree>
    <p:extLst>
      <p:ext uri="{BB962C8B-B14F-4D97-AF65-F5344CB8AC3E}">
        <p14:creationId xmlns:p14="http://schemas.microsoft.com/office/powerpoint/2010/main" val="85713811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Complicating factor: cell typing/clustering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1934" y="1288565"/>
            <a:ext cx="5459155" cy="5459155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6333068" y="1690688"/>
            <a:ext cx="5511799" cy="33547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 dirty="0"/>
              <a:t>“Cell type” isn’t always clear-cut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 dirty="0"/>
              <a:t>Overlapping transcriptional clusters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 dirty="0"/>
              <a:t>When is a cluster a new subtype vs arbitrary splitting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 dirty="0"/>
              <a:t>Can rely on expert knowledge and manual designation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 dirty="0"/>
              <a:t>Necessary in order to perform </a:t>
            </a:r>
            <a:r>
              <a:rPr lang="en-US" sz="2400" dirty="0" err="1"/>
              <a:t>diffExp</a:t>
            </a:r>
            <a:r>
              <a:rPr lang="en-US" sz="2400" dirty="0"/>
              <a:t> or differential abundance</a:t>
            </a:r>
          </a:p>
        </p:txBody>
      </p:sp>
    </p:spTree>
    <p:extLst>
      <p:ext uri="{BB962C8B-B14F-4D97-AF65-F5344CB8AC3E}">
        <p14:creationId xmlns:p14="http://schemas.microsoft.com/office/powerpoint/2010/main" val="217570402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{71EE5938-C12A-554F-A9B4-11989583CF2F}tf16401378</Template>
  <TotalTime>7930</TotalTime>
  <Words>851</Words>
  <Application>Microsoft Macintosh PowerPoint</Application>
  <PresentationFormat>Widescreen</PresentationFormat>
  <Paragraphs>144</Paragraphs>
  <Slides>16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4" baseType="lpstr">
      <vt:lpstr>Arial</vt:lpstr>
      <vt:lpstr>Calibri</vt:lpstr>
      <vt:lpstr>Calibri Light</vt:lpstr>
      <vt:lpstr>Helvetica</vt:lpstr>
      <vt:lpstr>Lato</vt:lpstr>
      <vt:lpstr>Mangal</vt:lpstr>
      <vt:lpstr>Open Sans</vt:lpstr>
      <vt:lpstr>Office Theme</vt:lpstr>
      <vt:lpstr>Heterogeneity</vt:lpstr>
      <vt:lpstr>Tumor Heterogeneity</vt:lpstr>
      <vt:lpstr>Tumor Heterogeneity</vt:lpstr>
      <vt:lpstr>PowerPoint Presentation</vt:lpstr>
      <vt:lpstr>Pathway Activity in Breast Cancer</vt:lpstr>
      <vt:lpstr>PowerPoint Presentation</vt:lpstr>
      <vt:lpstr>Critical Gaps in scRNA-seq data</vt:lpstr>
      <vt:lpstr>PowerPoint Presentation</vt:lpstr>
      <vt:lpstr>Complicating factor: cell typing/clustering</vt:lpstr>
      <vt:lpstr>Single Cell Toolkit</vt:lpstr>
      <vt:lpstr>SummarizedExperiment</vt:lpstr>
      <vt:lpstr>PowerPoint Presentation</vt:lpstr>
      <vt:lpstr>SingleCellExperiment</vt:lpstr>
      <vt:lpstr>PowerPoint Presentation</vt:lpstr>
      <vt:lpstr>Shiny</vt:lpstr>
      <vt:lpstr>SingleCellTK</vt:lpstr>
    </vt:vector>
  </TitlesOfParts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scRNA-Seq Analysis</dc:title>
  <dc:creator>David Jenkins</dc:creator>
  <cp:lastModifiedBy>Microsoft Office User</cp:lastModifiedBy>
  <cp:revision>230</cp:revision>
  <cp:lastPrinted>2018-01-18T19:26:08Z</cp:lastPrinted>
  <dcterms:created xsi:type="dcterms:W3CDTF">2016-07-28T15:11:56Z</dcterms:created>
  <dcterms:modified xsi:type="dcterms:W3CDTF">2020-04-28T22:00:03Z</dcterms:modified>
</cp:coreProperties>
</file>